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7.xml"/><Relationship Id="rId22" Type="http://schemas.openxmlformats.org/officeDocument/2006/relationships/font" Target="fonts/Roboto-italic.fntdata"/><Relationship Id="rId10" Type="http://schemas.openxmlformats.org/officeDocument/2006/relationships/slide" Target="slides/slide6.xml"/><Relationship Id="rId21"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c6af4127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c6af4127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c6af4127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c6af4127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c6af412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c6af412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c6af4127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c6af4127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c6af412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c6af412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c6af4127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c6af4127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c6af412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c6af412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c6af4127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c6af4127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c6af4127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c6af4127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c6af4127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c6af4127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c6af412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c6af412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c6af4127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c6af4127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c6af4127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c6af412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c6af4127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c6af4127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i.google/research/pubs/pub4343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kubernetes.io/blog/2018/03/first-beta-version-of-kubernetes-1-10/" TargetMode="External"/><Relationship Id="rId4" Type="http://schemas.openxmlformats.org/officeDocument/2006/relationships/hyperlink" Target="https://cloudplatform.googleblog.com/2018/05/introducing-kubernetes-podcast-from-google.html" TargetMode="External"/><Relationship Id="rId10" Type="http://schemas.openxmlformats.org/officeDocument/2006/relationships/hyperlink" Target="https://kubernetes.io/blog/2018/06/27/kubernetes-1.11-release-announcement/" TargetMode="External"/><Relationship Id="rId9" Type="http://schemas.openxmlformats.org/officeDocument/2006/relationships/hyperlink" Target="https://azure.microsoft.com/nl-nl/blog/azure-kubernetes-service-aks-ga-new-regions-new-features-new-productivity/" TargetMode="External"/><Relationship Id="rId5" Type="http://schemas.openxmlformats.org/officeDocument/2006/relationships/hyperlink" Target="https://events.linuxfoundation.org/events/kubecon-cloudnativecon-europe-2018/" TargetMode="External"/><Relationship Id="rId6" Type="http://schemas.openxmlformats.org/officeDocument/2006/relationships/hyperlink" Target="https://cloudplatform.googleblog.com/2018/05/Google-Kubernetes-Engine-1-10-is-generally-available-and-ready-for-the-enterprise.html" TargetMode="External"/><Relationship Id="rId7" Type="http://schemas.openxmlformats.org/officeDocument/2006/relationships/hyperlink" Target="https://kubernetes.io/blog/2018/05/24/kubernetes-containerd-integration-goes-ga/" TargetMode="External"/><Relationship Id="rId8" Type="http://schemas.openxmlformats.org/officeDocument/2006/relationships/hyperlink" Target="https://aws.amazon.com/blogs/aws/amazon-eks-now-generally-availab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k8s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152400" y="152400"/>
            <a:ext cx="8626273"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3"/>
          <p:cNvPicPr preferRelativeResize="0"/>
          <p:nvPr/>
        </p:nvPicPr>
        <p:blipFill>
          <a:blip r:embed="rId3">
            <a:alphaModFix/>
          </a:blip>
          <a:stretch>
            <a:fillRect/>
          </a:stretch>
        </p:blipFill>
        <p:spPr>
          <a:xfrm>
            <a:off x="152400" y="152400"/>
            <a:ext cx="8604091"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4"/>
          <p:cNvPicPr preferRelativeResize="0"/>
          <p:nvPr/>
        </p:nvPicPr>
        <p:blipFill>
          <a:blip r:embed="rId3">
            <a:alphaModFix/>
          </a:blip>
          <a:stretch>
            <a:fillRect/>
          </a:stretch>
        </p:blipFill>
        <p:spPr>
          <a:xfrm>
            <a:off x="152400" y="152400"/>
            <a:ext cx="8606476"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5"/>
          <p:cNvPicPr preferRelativeResize="0"/>
          <p:nvPr/>
        </p:nvPicPr>
        <p:blipFill>
          <a:blip r:embed="rId3">
            <a:alphaModFix/>
          </a:blip>
          <a:stretch>
            <a:fillRect/>
          </a:stretch>
        </p:blipFill>
        <p:spPr>
          <a:xfrm>
            <a:off x="152400" y="152400"/>
            <a:ext cx="8590842"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6"/>
          <p:cNvPicPr preferRelativeResize="0"/>
          <p:nvPr/>
        </p:nvPicPr>
        <p:blipFill>
          <a:blip r:embed="rId3">
            <a:alphaModFix/>
          </a:blip>
          <a:stretch>
            <a:fillRect/>
          </a:stretch>
        </p:blipFill>
        <p:spPr>
          <a:xfrm>
            <a:off x="152400" y="152400"/>
            <a:ext cx="860820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still a non-believer ...</a:t>
            </a:r>
            <a:endParaRPr/>
          </a:p>
        </p:txBody>
      </p:sp>
      <p:pic>
        <p:nvPicPr>
          <p:cNvPr id="134" name="Google Shape;134;p27"/>
          <p:cNvPicPr preferRelativeResize="0"/>
          <p:nvPr/>
        </p:nvPicPr>
        <p:blipFill>
          <a:blip r:embed="rId3">
            <a:alphaModFix/>
          </a:blip>
          <a:stretch>
            <a:fillRect/>
          </a:stretch>
        </p:blipFill>
        <p:spPr>
          <a:xfrm>
            <a:off x="1726375" y="1266038"/>
            <a:ext cx="5715000" cy="3533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CISC x RISC : Monolith x Microservices?</a:t>
            </a:r>
            <a:endParaRPr/>
          </a:p>
        </p:txBody>
      </p:sp>
      <p:pic>
        <p:nvPicPr>
          <p:cNvPr id="61" name="Google Shape;61;p14"/>
          <p:cNvPicPr preferRelativeResize="0"/>
          <p:nvPr/>
        </p:nvPicPr>
        <p:blipFill>
          <a:blip r:embed="rId3">
            <a:alphaModFix/>
          </a:blip>
          <a:stretch>
            <a:fillRect/>
          </a:stretch>
        </p:blipFill>
        <p:spPr>
          <a:xfrm>
            <a:off x="96150" y="795650"/>
            <a:ext cx="4493650" cy="2767575"/>
          </a:xfrm>
          <a:prstGeom prst="rect">
            <a:avLst/>
          </a:prstGeom>
          <a:noFill/>
          <a:ln>
            <a:noFill/>
          </a:ln>
        </p:spPr>
      </p:pic>
      <p:sp>
        <p:nvSpPr>
          <p:cNvPr id="62" name="Google Shape;62;p14"/>
          <p:cNvSpPr txBox="1"/>
          <p:nvPr/>
        </p:nvSpPr>
        <p:spPr>
          <a:xfrm>
            <a:off x="4562856" y="2999232"/>
            <a:ext cx="4279500" cy="2156400"/>
          </a:xfrm>
          <a:prstGeom prst="rect">
            <a:avLst/>
          </a:prstGeom>
          <a:noFill/>
          <a:ln>
            <a:noFill/>
          </a:ln>
        </p:spPr>
        <p:txBody>
          <a:bodyPr anchorCtr="0" anchor="t" bIns="91425" lIns="0" spcFirstLastPara="1" rIns="91425" wrap="square" tIns="91425">
            <a:noAutofit/>
          </a:bodyPr>
          <a:lstStyle/>
          <a:p>
            <a:pPr indent="-317500" lvl="0" marL="457200" rtl="0" algn="l">
              <a:spcBef>
                <a:spcPts val="0"/>
              </a:spcBef>
              <a:spcAft>
                <a:spcPts val="0"/>
              </a:spcAft>
              <a:buSzPts val="1400"/>
              <a:buChar char="●"/>
            </a:pPr>
            <a:r>
              <a:rPr b="1" lang="en">
                <a:solidFill>
                  <a:srgbClr val="0000FF"/>
                </a:solidFill>
              </a:rPr>
              <a:t>CISC</a:t>
            </a:r>
            <a:r>
              <a:rPr lang="en"/>
              <a:t>  Effectively realizes one particular High Level Language Computer System in HW </a:t>
            </a:r>
            <a:endParaRPr/>
          </a:p>
          <a:p>
            <a:pPr indent="-317500" lvl="1" marL="914400" rtl="0" algn="l">
              <a:spcBef>
                <a:spcPts val="0"/>
              </a:spcBef>
              <a:spcAft>
                <a:spcPts val="0"/>
              </a:spcAft>
              <a:buSzPts val="1400"/>
              <a:buChar char="○"/>
            </a:pPr>
            <a:r>
              <a:rPr i="1" lang="en"/>
              <a:t>recurring HW development costs when change needed </a:t>
            </a:r>
            <a:endParaRPr i="1"/>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b="1" lang="en">
                <a:solidFill>
                  <a:srgbClr val="0000FF"/>
                </a:solidFill>
              </a:rPr>
              <a:t>RISC</a:t>
            </a:r>
            <a:r>
              <a:rPr lang="en"/>
              <a:t>  Allows effective realization of any High Level Language Computer System in SW</a:t>
            </a:r>
            <a:endParaRPr/>
          </a:p>
          <a:p>
            <a:pPr indent="-317500" lvl="1" marL="914400" rtl="0" algn="l">
              <a:spcBef>
                <a:spcPts val="0"/>
              </a:spcBef>
              <a:spcAft>
                <a:spcPts val="0"/>
              </a:spcAft>
              <a:buSzPts val="1400"/>
              <a:buChar char="○"/>
            </a:pPr>
            <a:r>
              <a:rPr i="1" lang="en"/>
              <a:t>recurring SW development costs when change needed</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K8S Motivation</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666666"/>
                </a:solidFill>
                <a:highlight>
                  <a:srgbClr val="FFFFFF"/>
                </a:highlight>
                <a:latin typeface="Roboto"/>
                <a:ea typeface="Roboto"/>
                <a:cs typeface="Roboto"/>
                <a:sym typeface="Roboto"/>
              </a:rPr>
              <a:t>The initial goal of this small team was to develop a “minimally viable orchestrator.” From experience we knew that the basic feature set for such an orchestrator was:</a:t>
            </a:r>
            <a:endParaRPr sz="1200">
              <a:solidFill>
                <a:srgbClr val="666666"/>
              </a:solidFill>
              <a:highlight>
                <a:srgbClr val="FFFFFF"/>
              </a:highlight>
              <a:latin typeface="Roboto"/>
              <a:ea typeface="Roboto"/>
              <a:cs typeface="Roboto"/>
              <a:sym typeface="Roboto"/>
            </a:endParaRPr>
          </a:p>
          <a:p>
            <a:pPr indent="-304800" lvl="0" marL="749300" marR="139700" rtl="0" algn="l">
              <a:spcBef>
                <a:spcPts val="800"/>
              </a:spcBef>
              <a:spcAft>
                <a:spcPts val="0"/>
              </a:spcAft>
              <a:buClr>
                <a:srgbClr val="666666"/>
              </a:buClr>
              <a:buSzPts val="1200"/>
              <a:buFont typeface="Roboto"/>
              <a:buChar char="●"/>
            </a:pPr>
            <a:r>
              <a:rPr lang="en" sz="1200">
                <a:solidFill>
                  <a:srgbClr val="666666"/>
                </a:solidFill>
                <a:highlight>
                  <a:srgbClr val="FFFFFF"/>
                </a:highlight>
                <a:latin typeface="Roboto"/>
                <a:ea typeface="Roboto"/>
                <a:cs typeface="Roboto"/>
                <a:sym typeface="Roboto"/>
              </a:rPr>
              <a:t>Replication to deploy multiple instances of an application</a:t>
            </a:r>
            <a:endParaRPr sz="1200">
              <a:solidFill>
                <a:srgbClr val="666666"/>
              </a:solidFill>
              <a:highlight>
                <a:srgbClr val="FFFFFF"/>
              </a:highlight>
              <a:latin typeface="Roboto"/>
              <a:ea typeface="Roboto"/>
              <a:cs typeface="Roboto"/>
              <a:sym typeface="Roboto"/>
            </a:endParaRPr>
          </a:p>
          <a:p>
            <a:pPr indent="-304800" lvl="0" marL="749300" marR="139700" rtl="0" algn="l">
              <a:spcBef>
                <a:spcPts val="0"/>
              </a:spcBef>
              <a:spcAft>
                <a:spcPts val="0"/>
              </a:spcAft>
              <a:buClr>
                <a:srgbClr val="666666"/>
              </a:buClr>
              <a:buSzPts val="1200"/>
              <a:buFont typeface="Roboto"/>
              <a:buChar char="●"/>
            </a:pPr>
            <a:r>
              <a:rPr lang="en" sz="1200">
                <a:solidFill>
                  <a:srgbClr val="666666"/>
                </a:solidFill>
                <a:highlight>
                  <a:srgbClr val="FFFFFF"/>
                </a:highlight>
                <a:latin typeface="Roboto"/>
                <a:ea typeface="Roboto"/>
                <a:cs typeface="Roboto"/>
                <a:sym typeface="Roboto"/>
              </a:rPr>
              <a:t>Load balancing and service discovery to route traffic to these replicated containers</a:t>
            </a:r>
            <a:endParaRPr sz="1200">
              <a:solidFill>
                <a:srgbClr val="666666"/>
              </a:solidFill>
              <a:highlight>
                <a:srgbClr val="FFFFFF"/>
              </a:highlight>
              <a:latin typeface="Roboto"/>
              <a:ea typeface="Roboto"/>
              <a:cs typeface="Roboto"/>
              <a:sym typeface="Roboto"/>
            </a:endParaRPr>
          </a:p>
          <a:p>
            <a:pPr indent="-304800" lvl="0" marL="749300" marR="139700" rtl="0" algn="l">
              <a:spcBef>
                <a:spcPts val="0"/>
              </a:spcBef>
              <a:spcAft>
                <a:spcPts val="0"/>
              </a:spcAft>
              <a:buClr>
                <a:srgbClr val="666666"/>
              </a:buClr>
              <a:buSzPts val="1200"/>
              <a:buFont typeface="Roboto"/>
              <a:buChar char="●"/>
            </a:pPr>
            <a:r>
              <a:rPr lang="en" sz="1200">
                <a:solidFill>
                  <a:srgbClr val="666666"/>
                </a:solidFill>
                <a:highlight>
                  <a:srgbClr val="FFFFFF"/>
                </a:highlight>
                <a:latin typeface="Roboto"/>
                <a:ea typeface="Roboto"/>
                <a:cs typeface="Roboto"/>
                <a:sym typeface="Roboto"/>
              </a:rPr>
              <a:t>Basic health checking and repair to ensure a self-healing system</a:t>
            </a:r>
            <a:endParaRPr sz="1200">
              <a:solidFill>
                <a:srgbClr val="666666"/>
              </a:solidFill>
              <a:highlight>
                <a:srgbClr val="FFFFFF"/>
              </a:highlight>
              <a:latin typeface="Roboto"/>
              <a:ea typeface="Roboto"/>
              <a:cs typeface="Roboto"/>
              <a:sym typeface="Roboto"/>
            </a:endParaRPr>
          </a:p>
          <a:p>
            <a:pPr indent="-304800" lvl="0" marL="749300" marR="139700" rtl="0" algn="l">
              <a:spcBef>
                <a:spcPts val="0"/>
              </a:spcBef>
              <a:spcAft>
                <a:spcPts val="0"/>
              </a:spcAft>
              <a:buClr>
                <a:srgbClr val="666666"/>
              </a:buClr>
              <a:buSzPts val="1200"/>
              <a:buFont typeface="Roboto"/>
              <a:buChar char="●"/>
            </a:pPr>
            <a:r>
              <a:rPr lang="en" sz="1200">
                <a:solidFill>
                  <a:srgbClr val="666666"/>
                </a:solidFill>
                <a:highlight>
                  <a:srgbClr val="FFFFFF"/>
                </a:highlight>
                <a:latin typeface="Roboto"/>
                <a:ea typeface="Roboto"/>
                <a:cs typeface="Roboto"/>
                <a:sym typeface="Roboto"/>
              </a:rPr>
              <a:t>Scheduling to group many machines into a single pool and distribute work to them</a:t>
            </a:r>
            <a:endParaRPr sz="1200">
              <a:solidFill>
                <a:srgbClr val="666666"/>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101275" y="1228675"/>
            <a:ext cx="893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sz="1300">
                <a:solidFill>
                  <a:schemeClr val="dk1"/>
                </a:solidFill>
              </a:rPr>
              <a:t>2003-2004: Birth of the Borg System:  </a:t>
            </a:r>
            <a:r>
              <a:rPr lang="en" sz="1200">
                <a:solidFill>
                  <a:schemeClr val="dk1"/>
                </a:solidFill>
              </a:rPr>
              <a:t>Google introduced the </a:t>
            </a:r>
            <a:r>
              <a:rPr lang="en" sz="1200" u="sng">
                <a:solidFill>
                  <a:srgbClr val="40AA94"/>
                </a:solidFill>
                <a:hlinkClick r:id="rId3"/>
              </a:rPr>
              <a:t>Borg System</a:t>
            </a:r>
            <a:r>
              <a:rPr lang="en" sz="1200">
                <a:solidFill>
                  <a:schemeClr val="dk1"/>
                </a:solidFill>
              </a:rPr>
              <a:t> around 2003-2004. Borg was a large-scale internal cluster management system, which ran hundreds of thousands of jobs, from many thousands of different applications, across many clusters, each with up to tens of thousands of machines.</a:t>
            </a:r>
            <a:endParaRPr sz="1200">
              <a:solidFill>
                <a:schemeClr val="dk1"/>
              </a:solidFill>
            </a:endParaRPr>
          </a:p>
          <a:p>
            <a:pPr indent="0" lvl="0" marL="0" rtl="0" algn="l">
              <a:lnSpc>
                <a:spcPct val="100000"/>
              </a:lnSpc>
              <a:spcBef>
                <a:spcPts val="1400"/>
              </a:spcBef>
              <a:spcAft>
                <a:spcPts val="0"/>
              </a:spcAft>
              <a:buNone/>
            </a:pPr>
            <a:r>
              <a:rPr b="1" lang="en" sz="1300">
                <a:solidFill>
                  <a:schemeClr val="dk1"/>
                </a:solidFill>
              </a:rPr>
              <a:t>2013: From Borg to Omega: </a:t>
            </a:r>
            <a:r>
              <a:rPr lang="en" sz="1200">
                <a:solidFill>
                  <a:schemeClr val="dk1"/>
                </a:solidFill>
              </a:rPr>
              <a:t>Following Borg, Google introduced the Omega cluster management system, a flexible, scalable scheduler for large compute clusters.</a:t>
            </a:r>
            <a:endParaRPr sz="1200">
              <a:solidFill>
                <a:schemeClr val="dk1"/>
              </a:solidFill>
            </a:endParaRPr>
          </a:p>
          <a:p>
            <a:pPr indent="0" lvl="0" marL="0" rtl="0" algn="l">
              <a:lnSpc>
                <a:spcPct val="100000"/>
              </a:lnSpc>
              <a:spcBef>
                <a:spcPts val="1400"/>
              </a:spcBef>
              <a:spcAft>
                <a:spcPts val="0"/>
              </a:spcAft>
              <a:buNone/>
            </a:pPr>
            <a:r>
              <a:rPr b="1" lang="en" sz="1300">
                <a:solidFill>
                  <a:schemeClr val="dk1"/>
                </a:solidFill>
              </a:rPr>
              <a:t>2014: Google Introduces Kubernetes: </a:t>
            </a:r>
            <a:r>
              <a:rPr lang="en" sz="1200">
                <a:solidFill>
                  <a:schemeClr val="dk1"/>
                </a:solidFill>
              </a:rPr>
              <a:t>Google introduced Kubernetes as an open source version of Borg. Microsoft, RedHat, IBM, Docker joins the Kubernetes community.</a:t>
            </a:r>
            <a:endParaRPr sz="1200">
              <a:solidFill>
                <a:schemeClr val="dk1"/>
              </a:solidFill>
            </a:endParaRPr>
          </a:p>
          <a:p>
            <a:pPr indent="0" lvl="0" marL="0" rtl="0" algn="l">
              <a:lnSpc>
                <a:spcPct val="100000"/>
              </a:lnSpc>
              <a:spcBef>
                <a:spcPts val="1400"/>
              </a:spcBef>
              <a:spcAft>
                <a:spcPts val="0"/>
              </a:spcAft>
              <a:buClr>
                <a:srgbClr val="000000"/>
              </a:buClr>
              <a:buSzPts val="1100"/>
              <a:buFont typeface="Arial"/>
              <a:buNone/>
            </a:pPr>
            <a:r>
              <a:rPr b="1" lang="en" sz="1300">
                <a:solidFill>
                  <a:schemeClr val="dk1"/>
                </a:solidFill>
              </a:rPr>
              <a:t>2015: The year of Kube v1.0 &amp; CNCF</a:t>
            </a:r>
            <a:endParaRPr b="1" sz="1300">
              <a:solidFill>
                <a:schemeClr val="dk1"/>
              </a:solidFill>
            </a:endParaRPr>
          </a:p>
          <a:p>
            <a:pPr indent="0" lvl="0" marL="0" rtl="0" algn="l">
              <a:lnSpc>
                <a:spcPct val="100000"/>
              </a:lnSpc>
              <a:spcBef>
                <a:spcPts val="1400"/>
              </a:spcBef>
              <a:spcAft>
                <a:spcPts val="0"/>
              </a:spcAft>
              <a:buClr>
                <a:srgbClr val="000000"/>
              </a:buClr>
              <a:buSzPts val="1100"/>
              <a:buFont typeface="Arial"/>
              <a:buNone/>
            </a:pPr>
            <a:r>
              <a:rPr b="1" lang="en" sz="1300">
                <a:solidFill>
                  <a:schemeClr val="dk1"/>
                </a:solidFill>
              </a:rPr>
              <a:t>2016: The Year Kubernetes Goes Mainstream!</a:t>
            </a:r>
            <a:endParaRPr sz="1100">
              <a:solidFill>
                <a:schemeClr val="dk1"/>
              </a:solidFill>
            </a:endParaRPr>
          </a:p>
          <a:p>
            <a:pPr indent="0" lvl="0" marL="0" rtl="0" algn="l">
              <a:lnSpc>
                <a:spcPct val="100000"/>
              </a:lnSpc>
              <a:spcBef>
                <a:spcPts val="1400"/>
              </a:spcBef>
              <a:spcAft>
                <a:spcPts val="0"/>
              </a:spcAft>
              <a:buNone/>
            </a:pPr>
            <a:r>
              <a:rPr b="1" lang="en" sz="1300">
                <a:solidFill>
                  <a:schemeClr val="dk1"/>
                </a:solidFill>
              </a:rPr>
              <a:t>2017: The Year of Enterprise Adoption &amp; Support</a:t>
            </a:r>
            <a:endParaRPr sz="1100">
              <a:solidFill>
                <a:schemeClr val="dk1"/>
              </a:solidFill>
            </a:endParaRPr>
          </a:p>
          <a:p>
            <a:pPr indent="0" lvl="0" marL="0" rtl="0" algn="l">
              <a:lnSpc>
                <a:spcPct val="100000"/>
              </a:lnSpc>
              <a:spcBef>
                <a:spcPts val="1400"/>
              </a:spcBef>
              <a:spcAft>
                <a:spcPts val="400"/>
              </a:spcAft>
              <a:buNone/>
            </a:pPr>
            <a:r>
              <a:t/>
            </a:r>
            <a:endParaRPr/>
          </a:p>
        </p:txBody>
      </p:sp>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idx="1" type="body"/>
          </p:nvPr>
        </p:nvSpPr>
        <p:spPr>
          <a:xfrm>
            <a:off x="101275" y="314275"/>
            <a:ext cx="8934000" cy="3416400"/>
          </a:xfrm>
          <a:prstGeom prst="rect">
            <a:avLst/>
          </a:prstGeom>
        </p:spPr>
        <p:txBody>
          <a:bodyPr anchorCtr="0" anchor="t" bIns="91425" lIns="91425" spcFirstLastPara="1" rIns="91425" wrap="square" tIns="0">
            <a:noAutofit/>
          </a:bodyPr>
          <a:lstStyle/>
          <a:p>
            <a:pPr indent="0" lvl="0" marL="0" rtl="0" algn="l">
              <a:lnSpc>
                <a:spcPct val="115000"/>
              </a:lnSpc>
              <a:spcBef>
                <a:spcPts val="0"/>
              </a:spcBef>
              <a:spcAft>
                <a:spcPts val="0"/>
              </a:spcAft>
              <a:buNone/>
            </a:pPr>
            <a:r>
              <a:rPr b="1" lang="en" sz="1300">
                <a:solidFill>
                  <a:schemeClr val="dk1"/>
                </a:solidFill>
              </a:rPr>
              <a:t>2018: </a:t>
            </a:r>
            <a:endParaRPr b="1" sz="1300">
              <a:solidFill>
                <a:schemeClr val="dk1"/>
              </a:solidFill>
            </a:endParaRPr>
          </a:p>
          <a:p>
            <a:pPr indent="0" lvl="0" marL="0" rtl="0" algn="l">
              <a:lnSpc>
                <a:spcPct val="115000"/>
              </a:lnSpc>
              <a:spcBef>
                <a:spcPts val="400"/>
              </a:spcBef>
              <a:spcAft>
                <a:spcPts val="0"/>
              </a:spcAft>
              <a:buNone/>
            </a:pPr>
            <a:r>
              <a:rPr b="1" lang="en" sz="1200">
                <a:solidFill>
                  <a:schemeClr val="dk1"/>
                </a:solidFill>
              </a:rPr>
              <a:t>March 2:</a:t>
            </a:r>
            <a:r>
              <a:rPr lang="en" sz="1200">
                <a:solidFill>
                  <a:schemeClr val="dk1"/>
                </a:solidFill>
              </a:rPr>
              <a:t> First Beta Version of </a:t>
            </a:r>
            <a:r>
              <a:rPr lang="en" sz="1200" u="sng">
                <a:solidFill>
                  <a:srgbClr val="40AA94"/>
                </a:solidFill>
                <a:hlinkClick r:id="rId3"/>
              </a:rPr>
              <a:t>Kubernetes 1.10</a:t>
            </a:r>
            <a:r>
              <a:rPr lang="en" sz="1200">
                <a:solidFill>
                  <a:schemeClr val="dk1"/>
                </a:solidFill>
              </a:rPr>
              <a:t> announced. Users could test the production-ready versions of Kubelet TLS Bootstrapping, API aggregation, and more detailed storage metrics. </a:t>
            </a:r>
            <a:endParaRPr sz="1200">
              <a:solidFill>
                <a:schemeClr val="dk1"/>
              </a:solidFill>
            </a:endParaRPr>
          </a:p>
          <a:p>
            <a:pPr indent="0" lvl="0" marL="0" rtl="0" algn="l">
              <a:lnSpc>
                <a:spcPct val="115000"/>
              </a:lnSpc>
              <a:spcBef>
                <a:spcPts val="400"/>
              </a:spcBef>
              <a:spcAft>
                <a:spcPts val="0"/>
              </a:spcAft>
              <a:buNone/>
            </a:pPr>
            <a:r>
              <a:rPr b="1" lang="en" sz="1200">
                <a:solidFill>
                  <a:schemeClr val="dk1"/>
                </a:solidFill>
              </a:rPr>
              <a:t>May 1:</a:t>
            </a:r>
            <a:r>
              <a:rPr lang="en" sz="1200">
                <a:solidFill>
                  <a:schemeClr val="dk1"/>
                </a:solidFill>
              </a:rPr>
              <a:t> </a:t>
            </a:r>
            <a:r>
              <a:rPr lang="en" sz="1200" u="sng">
                <a:solidFill>
                  <a:srgbClr val="40AA94"/>
                </a:solidFill>
                <a:hlinkClick r:id="rId4"/>
              </a:rPr>
              <a:t>Google launches the Kubernetes Podcast</a:t>
            </a:r>
            <a:r>
              <a:rPr lang="en" sz="1200">
                <a:solidFill>
                  <a:schemeClr val="dk1"/>
                </a:solidFill>
              </a:rPr>
              <a:t>, hosted by Craig Box. </a:t>
            </a:r>
            <a:endParaRPr sz="1200">
              <a:solidFill>
                <a:schemeClr val="dk1"/>
              </a:solidFill>
            </a:endParaRPr>
          </a:p>
          <a:p>
            <a:pPr indent="0" lvl="0" marL="0" rtl="0" algn="l">
              <a:lnSpc>
                <a:spcPct val="115000"/>
              </a:lnSpc>
              <a:spcBef>
                <a:spcPts val="400"/>
              </a:spcBef>
              <a:spcAft>
                <a:spcPts val="0"/>
              </a:spcAft>
              <a:buNone/>
            </a:pPr>
            <a:r>
              <a:rPr b="1" lang="en" sz="1200">
                <a:solidFill>
                  <a:schemeClr val="dk1"/>
                </a:solidFill>
              </a:rPr>
              <a:t>May 2-4:</a:t>
            </a:r>
            <a:r>
              <a:rPr lang="en" sz="1200">
                <a:solidFill>
                  <a:schemeClr val="dk1"/>
                </a:solidFill>
              </a:rPr>
              <a:t> </a:t>
            </a:r>
            <a:r>
              <a:rPr lang="en" sz="1200" u="sng">
                <a:solidFill>
                  <a:srgbClr val="40AA94"/>
                </a:solidFill>
                <a:hlinkClick r:id="rId5"/>
              </a:rPr>
              <a:t>KubeCon + CloudNativeCon Europe 2018</a:t>
            </a:r>
            <a:r>
              <a:rPr lang="en" sz="1200">
                <a:solidFill>
                  <a:schemeClr val="dk1"/>
                </a:solidFill>
              </a:rPr>
              <a:t>, hosted in Copenhagen. More than 4,300 developers gathered. </a:t>
            </a:r>
            <a:endParaRPr sz="1200">
              <a:solidFill>
                <a:schemeClr val="dk1"/>
              </a:solidFill>
            </a:endParaRPr>
          </a:p>
          <a:p>
            <a:pPr indent="0" lvl="0" marL="0" rtl="0" algn="l">
              <a:lnSpc>
                <a:spcPct val="115000"/>
              </a:lnSpc>
              <a:spcBef>
                <a:spcPts val="400"/>
              </a:spcBef>
              <a:spcAft>
                <a:spcPts val="0"/>
              </a:spcAft>
              <a:buNone/>
            </a:pPr>
            <a:r>
              <a:rPr b="1" lang="en" sz="1200">
                <a:solidFill>
                  <a:schemeClr val="dk1"/>
                </a:solidFill>
              </a:rPr>
              <a:t>May 21:</a:t>
            </a:r>
            <a:r>
              <a:rPr lang="en" sz="1200">
                <a:solidFill>
                  <a:schemeClr val="dk1"/>
                </a:solidFill>
              </a:rPr>
              <a:t> </a:t>
            </a:r>
            <a:r>
              <a:rPr lang="en" sz="1200" u="sng">
                <a:solidFill>
                  <a:srgbClr val="40AA94"/>
                </a:solidFill>
                <a:hlinkClick r:id="rId6"/>
              </a:rPr>
              <a:t>Google Kubernetes Engine 1.10 is generally available</a:t>
            </a:r>
            <a:r>
              <a:rPr lang="en" sz="1200">
                <a:solidFill>
                  <a:schemeClr val="dk1"/>
                </a:solidFill>
              </a:rPr>
              <a:t> and ready for the enterprise, featuring Shared Virtual Private Cloud, Regional Persistent Disks &amp; Regional Clusters, Node Auto-Repair GA, and Custom Horizontal Pod Autoscaler for greater automation. </a:t>
            </a:r>
            <a:endParaRPr sz="1200">
              <a:solidFill>
                <a:schemeClr val="dk1"/>
              </a:solidFill>
            </a:endParaRPr>
          </a:p>
          <a:p>
            <a:pPr indent="0" lvl="0" marL="0" rtl="0" algn="l">
              <a:lnSpc>
                <a:spcPct val="115000"/>
              </a:lnSpc>
              <a:spcBef>
                <a:spcPts val="400"/>
              </a:spcBef>
              <a:spcAft>
                <a:spcPts val="0"/>
              </a:spcAft>
              <a:buNone/>
            </a:pPr>
            <a:r>
              <a:rPr b="1" lang="en" sz="1200">
                <a:solidFill>
                  <a:schemeClr val="dk1"/>
                </a:solidFill>
              </a:rPr>
              <a:t>May 24:</a:t>
            </a:r>
            <a:r>
              <a:rPr lang="en" sz="1200">
                <a:solidFill>
                  <a:schemeClr val="dk1"/>
                </a:solidFill>
              </a:rPr>
              <a:t> </a:t>
            </a:r>
            <a:r>
              <a:rPr lang="en" sz="1200" u="sng">
                <a:solidFill>
                  <a:srgbClr val="40AA94"/>
                </a:solidFill>
                <a:hlinkClick r:id="rId7"/>
              </a:rPr>
              <a:t>Kubernetes Containerd Integration Goes GA</a:t>
            </a:r>
            <a:r>
              <a:rPr lang="en" sz="1200">
                <a:solidFill>
                  <a:schemeClr val="dk1"/>
                </a:solidFill>
              </a:rPr>
              <a:t>. Containerd 1.1 works with Kubernetes 1.10 and above, and supports all Kubernetes features. The test coverage of containerd integration on Google Cloud Platform in Kubernetes test infrastructure is now equivalent to the Docker integration. </a:t>
            </a:r>
            <a:endParaRPr sz="1200">
              <a:solidFill>
                <a:schemeClr val="dk1"/>
              </a:solidFill>
            </a:endParaRPr>
          </a:p>
          <a:p>
            <a:pPr indent="0" lvl="0" marL="0" rtl="0" algn="l">
              <a:lnSpc>
                <a:spcPct val="115000"/>
              </a:lnSpc>
              <a:spcBef>
                <a:spcPts val="400"/>
              </a:spcBef>
              <a:spcAft>
                <a:spcPts val="0"/>
              </a:spcAft>
              <a:buNone/>
            </a:pPr>
            <a:r>
              <a:rPr b="1" lang="en" sz="1200">
                <a:solidFill>
                  <a:schemeClr val="dk1"/>
                </a:solidFill>
              </a:rPr>
              <a:t>June 5:</a:t>
            </a:r>
            <a:r>
              <a:rPr lang="en" sz="1200">
                <a:solidFill>
                  <a:schemeClr val="dk1"/>
                </a:solidFill>
              </a:rPr>
              <a:t> </a:t>
            </a:r>
            <a:r>
              <a:rPr lang="en" sz="1200" u="sng">
                <a:solidFill>
                  <a:srgbClr val="40AA94"/>
                </a:solidFill>
                <a:hlinkClick r:id="rId8"/>
              </a:rPr>
              <a:t>Amazon EKS Becomes Generally Available</a:t>
            </a:r>
            <a:r>
              <a:rPr lang="en" sz="1200">
                <a:solidFill>
                  <a:schemeClr val="dk1"/>
                </a:solidFill>
              </a:rPr>
              <a:t>. Amazon EKS simplifies the process of building, securing, operating, and maintaining Kubernetes clusters, and brings the benefits of container-based computing to organizations that want to focus on building applications instead of setting up a Kubernetes cluster from scratch. </a:t>
            </a:r>
            <a:endParaRPr sz="1200">
              <a:solidFill>
                <a:schemeClr val="dk1"/>
              </a:solidFill>
            </a:endParaRPr>
          </a:p>
          <a:p>
            <a:pPr indent="0" lvl="0" marL="0" rtl="0" algn="l">
              <a:lnSpc>
                <a:spcPct val="115000"/>
              </a:lnSpc>
              <a:spcBef>
                <a:spcPts val="400"/>
              </a:spcBef>
              <a:spcAft>
                <a:spcPts val="0"/>
              </a:spcAft>
              <a:buNone/>
            </a:pPr>
            <a:r>
              <a:rPr b="1" lang="en" sz="1200">
                <a:solidFill>
                  <a:schemeClr val="dk1"/>
                </a:solidFill>
              </a:rPr>
              <a:t>June 13:</a:t>
            </a:r>
            <a:r>
              <a:rPr lang="en" sz="1200">
                <a:solidFill>
                  <a:schemeClr val="dk1"/>
                </a:solidFill>
              </a:rPr>
              <a:t> </a:t>
            </a:r>
            <a:r>
              <a:rPr lang="en" sz="1200" u="sng">
                <a:solidFill>
                  <a:srgbClr val="40AA94"/>
                </a:solidFill>
                <a:hlinkClick r:id="rId9"/>
              </a:rPr>
              <a:t>The Azure Kubernetes Service (AKS) is generally available</a:t>
            </a:r>
            <a:r>
              <a:rPr lang="en" sz="1200">
                <a:solidFill>
                  <a:schemeClr val="dk1"/>
                </a:solidFill>
              </a:rPr>
              <a:t>. With AKS users can deploy and manage their production Kubernetes apps with the confidence that Azure's engineers are providing constant monitoring, operations, and support for our customers’ fully managed Kubernetes clusters. </a:t>
            </a:r>
            <a:endParaRPr sz="1200">
              <a:solidFill>
                <a:schemeClr val="dk1"/>
              </a:solidFill>
            </a:endParaRPr>
          </a:p>
          <a:p>
            <a:pPr indent="0" lvl="0" marL="0" rtl="0" algn="l">
              <a:lnSpc>
                <a:spcPct val="115000"/>
              </a:lnSpc>
              <a:spcBef>
                <a:spcPts val="400"/>
              </a:spcBef>
              <a:spcAft>
                <a:spcPts val="400"/>
              </a:spcAft>
              <a:buNone/>
            </a:pPr>
            <a:r>
              <a:rPr b="1" lang="en" sz="1200">
                <a:solidFill>
                  <a:schemeClr val="dk1"/>
                </a:solidFill>
              </a:rPr>
              <a:t>June 27:</a:t>
            </a:r>
            <a:r>
              <a:rPr lang="en" sz="1200">
                <a:solidFill>
                  <a:schemeClr val="dk1"/>
                </a:solidFill>
              </a:rPr>
              <a:t> Kubernetes 1.11 announced: </a:t>
            </a:r>
            <a:r>
              <a:rPr lang="en" sz="1200" u="sng">
                <a:solidFill>
                  <a:srgbClr val="40AA94"/>
                </a:solidFill>
                <a:hlinkClick r:id="rId10"/>
              </a:rPr>
              <a:t>In-Cluster Load Balancing and CoreDNS Plugin Graduate to General Availability</a:t>
            </a:r>
            <a:r>
              <a:rPr lang="en" sz="1200">
                <a:solidFill>
                  <a:schemeClr val="dk1"/>
                </a:solidFill>
              </a:rPr>
              <a:t>. This newest version graduates key features in networking, opens up two major features from SIG-API Machinery and SIG-Node for beta testing, and continues to enhance storage features that have been a focal point of the past two releases.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Controller Pattern</a:t>
            </a:r>
            <a:endParaRPr/>
          </a:p>
        </p:txBody>
      </p:sp>
      <p:sp>
        <p:nvSpPr>
          <p:cNvPr id="85" name="Google Shape;85;p18"/>
          <p:cNvSpPr txBox="1"/>
          <p:nvPr>
            <p:ph idx="1" type="body"/>
          </p:nvPr>
        </p:nvSpPr>
        <p:spPr>
          <a:xfrm>
            <a:off x="311700" y="923875"/>
            <a:ext cx="8520600" cy="1623900"/>
          </a:xfrm>
          <a:prstGeom prst="rect">
            <a:avLst/>
          </a:prstGeom>
        </p:spPr>
        <p:txBody>
          <a:bodyPr anchorCtr="0" anchor="t" bIns="91425" lIns="91425" spcFirstLastPara="1" rIns="91425" wrap="square" tIns="91425">
            <a:noAutofit/>
          </a:bodyPr>
          <a:lstStyle/>
          <a:p>
            <a:pPr indent="0" lvl="0" marL="0" marR="215900" rtl="0" algn="l">
              <a:spcBef>
                <a:spcPts val="1700"/>
              </a:spcBef>
              <a:spcAft>
                <a:spcPts val="0"/>
              </a:spcAft>
              <a:buClr>
                <a:schemeClr val="dk1"/>
              </a:buClr>
              <a:buSzPts val="1100"/>
              <a:buFont typeface="Arial"/>
              <a:buNone/>
            </a:pPr>
            <a:r>
              <a:rPr lang="en" sz="1500">
                <a:solidFill>
                  <a:srgbClr val="59595B"/>
                </a:solidFill>
                <a:highlight>
                  <a:srgbClr val="FFFFFF"/>
                </a:highlight>
              </a:rPr>
              <a:t>In Kubernetes, a controller is a </a:t>
            </a:r>
            <a:r>
              <a:rPr b="1" lang="en" sz="1500">
                <a:solidFill>
                  <a:srgbClr val="59595B"/>
                </a:solidFill>
                <a:highlight>
                  <a:srgbClr val="FFFFFF"/>
                </a:highlight>
              </a:rPr>
              <a:t>control loop</a:t>
            </a:r>
            <a:r>
              <a:rPr lang="en" sz="1500">
                <a:solidFill>
                  <a:srgbClr val="59595B"/>
                </a:solidFill>
                <a:highlight>
                  <a:srgbClr val="FFFFFF"/>
                </a:highlight>
              </a:rPr>
              <a:t> that </a:t>
            </a:r>
            <a:r>
              <a:rPr b="1" lang="en" sz="1500">
                <a:solidFill>
                  <a:srgbClr val="59595B"/>
                </a:solidFill>
                <a:highlight>
                  <a:srgbClr val="FFFFFF"/>
                </a:highlight>
              </a:rPr>
              <a:t>watches the shared state</a:t>
            </a:r>
            <a:r>
              <a:rPr lang="en" sz="1500">
                <a:solidFill>
                  <a:srgbClr val="59595B"/>
                </a:solidFill>
                <a:highlight>
                  <a:srgbClr val="FFFFFF"/>
                </a:highlight>
              </a:rPr>
              <a:t> of the cluster through the API server and makes changes attempting to </a:t>
            </a:r>
            <a:r>
              <a:rPr b="1" lang="en" sz="1500">
                <a:solidFill>
                  <a:srgbClr val="59595B"/>
                </a:solidFill>
                <a:highlight>
                  <a:srgbClr val="FFFFFF"/>
                </a:highlight>
              </a:rPr>
              <a:t>move the current state towards the desired state</a:t>
            </a:r>
            <a:r>
              <a:rPr lang="en" sz="1500">
                <a:solidFill>
                  <a:srgbClr val="59595B"/>
                </a:solidFill>
                <a:highlight>
                  <a:srgbClr val="FFFFFF"/>
                </a:highlight>
              </a:rPr>
              <a:t>. Examples of controllers that ship with Kubernetes today are the replication controller, endpoints controller, namespace controller, and serviceaccounts controller.</a:t>
            </a:r>
            <a:endParaRPr sz="1500">
              <a:solidFill>
                <a:srgbClr val="59595B"/>
              </a:solidFill>
              <a:highlight>
                <a:srgbClr val="FFFFFF"/>
              </a:highlight>
            </a:endParaRPr>
          </a:p>
          <a:p>
            <a:pPr indent="0" lvl="0" marL="0" rtl="0" algn="l">
              <a:spcBef>
                <a:spcPts val="3500"/>
              </a:spcBef>
              <a:spcAft>
                <a:spcPts val="1600"/>
              </a:spcAft>
              <a:buNone/>
            </a:pPr>
            <a:r>
              <a:t/>
            </a:r>
            <a:endParaRPr/>
          </a:p>
        </p:txBody>
      </p:sp>
      <p:pic>
        <p:nvPicPr>
          <p:cNvPr id="86" name="Google Shape;86;p18"/>
          <p:cNvPicPr preferRelativeResize="0"/>
          <p:nvPr/>
        </p:nvPicPr>
        <p:blipFill>
          <a:blip r:embed="rId3">
            <a:alphaModFix/>
          </a:blip>
          <a:stretch>
            <a:fillRect/>
          </a:stretch>
        </p:blipFill>
        <p:spPr>
          <a:xfrm>
            <a:off x="2260170" y="2547775"/>
            <a:ext cx="4077081" cy="229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Controller Pattern in Action</a:t>
            </a:r>
            <a:endParaRPr/>
          </a:p>
        </p:txBody>
      </p:sp>
      <p:pic>
        <p:nvPicPr>
          <p:cNvPr id="92" name="Google Shape;92;p19"/>
          <p:cNvPicPr preferRelativeResize="0"/>
          <p:nvPr/>
        </p:nvPicPr>
        <p:blipFill>
          <a:blip r:embed="rId3">
            <a:alphaModFix/>
          </a:blip>
          <a:stretch>
            <a:fillRect/>
          </a:stretch>
        </p:blipFill>
        <p:spPr>
          <a:xfrm>
            <a:off x="1337425" y="1157375"/>
            <a:ext cx="6560006" cy="3820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651850" y="1011424"/>
            <a:ext cx="7501550" cy="3962701"/>
          </a:xfrm>
          <a:prstGeom prst="rect">
            <a:avLst/>
          </a:prstGeom>
          <a:noFill/>
          <a:ln>
            <a:noFill/>
          </a:ln>
        </p:spPr>
      </p:pic>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Driven - Object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152400" y="152400"/>
            <a:ext cx="8609952"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